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9"/>
  </p:notesMasterIdLst>
  <p:handoutMasterIdLst>
    <p:handoutMasterId r:id="rId10"/>
  </p:handoutMasterIdLst>
  <p:sldIdLst>
    <p:sldId id="258" r:id="rId5"/>
    <p:sldId id="439" r:id="rId6"/>
    <p:sldId id="440" r:id="rId7"/>
    <p:sldId id="441" r:id="rId8"/>
  </p:sldIdLst>
  <p:sldSz cx="12192000" cy="6858000"/>
  <p:notesSz cx="6858000" cy="9144000"/>
  <p:embeddedFontLst>
    <p:embeddedFont>
      <p:font typeface="Avenir Black" panose="02000503020000020003" pitchFamily="2" charset="0"/>
      <p:bold r:id="rId11"/>
      <p:italic r:id="rId12"/>
      <p:boldItalic r:id="rId13"/>
    </p:embeddedFont>
    <p:embeddedFont>
      <p:font typeface="Avenir Book" panose="02000503020000020003" pitchFamily="2" charset="0"/>
      <p:regular r:id="rId14"/>
      <p:italic r:id="rId15"/>
    </p:embeddedFont>
    <p:embeddedFont>
      <p:font typeface="Avenir Next LT Pro" panose="020B0504020202020204" pitchFamily="34" charset="77"/>
      <p:regular r:id="rId16"/>
      <p:bold r:id="rId17"/>
      <p:italic r:id="rId18"/>
      <p:boldItalic r:id="rId19"/>
    </p:embeddedFont>
    <p:embeddedFont>
      <p:font typeface="Avenir Next LT Pro Demi" panose="020B0504020202020204" pitchFamily="34" charset="77"/>
      <p:regular r:id="rId20"/>
      <p:bold r:id="rId21"/>
      <p:italic r:id="rId22"/>
      <p:boldItalic r:id="rId23"/>
    </p:embeddedFont>
    <p:embeddedFont>
      <p:font typeface="Mercury Display" panose="020F0502020204030204" pitchFamily="34"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15"/>
    <p:restoredTop sz="95102"/>
  </p:normalViewPr>
  <p:slideViewPr>
    <p:cSldViewPr snapToGrid="0" showGuides="1">
      <p:cViewPr varScale="1">
        <p:scale>
          <a:sx n="122" d="100"/>
          <a:sy n="122" d="100"/>
        </p:scale>
        <p:origin x="408" y="184"/>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font" Target="fonts/font11.fntdata"/><Relationship Id="rId7" Type="http://schemas.openxmlformats.org/officeDocument/2006/relationships/slide" Target="slides/slide3.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1.fntdata"/><Relationship Id="rId24" Type="http://schemas.openxmlformats.org/officeDocument/2006/relationships/font" Target="fonts/font14.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presProps" Target="presProps.xml"/><Relationship Id="rId10" Type="http://schemas.openxmlformats.org/officeDocument/2006/relationships/handoutMaster" Target="handoutMasters/handoutMaster1.xml"/><Relationship Id="rId19" Type="http://schemas.openxmlformats.org/officeDocument/2006/relationships/font" Target="fonts/font9.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da Kraft" userId="ad2f1e35-3a2a-4dbe-9c12-a36a43678b0e" providerId="ADAL" clId="{F27E8372-7904-49F6-A5DA-F52BCFDBD1D0}"/>
    <pc:docChg chg="modSld">
      <pc:chgData name="Amanda Kraft" userId="ad2f1e35-3a2a-4dbe-9c12-a36a43678b0e" providerId="ADAL" clId="{F27E8372-7904-49F6-A5DA-F52BCFDBD1D0}" dt="2024-05-01T19:43:59.636" v="5" actId="20577"/>
      <pc:docMkLst>
        <pc:docMk/>
      </pc:docMkLst>
      <pc:sldChg chg="modSp mod">
        <pc:chgData name="Amanda Kraft" userId="ad2f1e35-3a2a-4dbe-9c12-a36a43678b0e" providerId="ADAL" clId="{F27E8372-7904-49F6-A5DA-F52BCFDBD1D0}" dt="2024-05-01T19:43:59.636" v="5" actId="20577"/>
        <pc:sldMkLst>
          <pc:docMk/>
          <pc:sldMk cId="699008341" sldId="258"/>
        </pc:sldMkLst>
        <pc:spChg chg="mod">
          <ac:chgData name="Amanda Kraft" userId="ad2f1e35-3a2a-4dbe-9c12-a36a43678b0e" providerId="ADAL" clId="{F27E8372-7904-49F6-A5DA-F52BCFDBD1D0}" dt="2024-05-01T19:43:54.948" v="2" actId="20577"/>
          <ac:spMkLst>
            <pc:docMk/>
            <pc:sldMk cId="699008341" sldId="258"/>
            <ac:spMk id="15" creationId="{94DF130C-1D4D-9DF6-393A-B7906892B2D4}"/>
          </ac:spMkLst>
        </pc:spChg>
        <pc:spChg chg="mod">
          <ac:chgData name="Amanda Kraft" userId="ad2f1e35-3a2a-4dbe-9c12-a36a43678b0e" providerId="ADAL" clId="{F27E8372-7904-49F6-A5DA-F52BCFDBD1D0}" dt="2024-05-01T19:43:59.636" v="5" actId="20577"/>
          <ac:spMkLst>
            <pc:docMk/>
            <pc:sldMk cId="699008341" sldId="258"/>
            <ac:spMk id="25" creationId="{0493F3E1-73D2-A8EB-2032-61E0002D9A87}"/>
          </ac:spMkLst>
        </pc:spChg>
      </pc:sldChg>
    </pc:docChg>
  </pc:docChgLst>
  <pc:docChgLst>
    <pc:chgData name="Eduardo Nava" userId="4f4df229-7c46-4d9d-88e1-6053b096db7a" providerId="ADAL" clId="{78954D7D-8D79-0240-9EB0-F490DD220CD7}"/>
    <pc:docChg chg="custSel modSld">
      <pc:chgData name="Eduardo Nava" userId="4f4df229-7c46-4d9d-88e1-6053b096db7a" providerId="ADAL" clId="{78954D7D-8D79-0240-9EB0-F490DD220CD7}" dt="2024-07-24T17:15:16.486" v="285" actId="20577"/>
      <pc:docMkLst>
        <pc:docMk/>
      </pc:docMkLst>
      <pc:sldChg chg="modSp mod">
        <pc:chgData name="Eduardo Nava" userId="4f4df229-7c46-4d9d-88e1-6053b096db7a" providerId="ADAL" clId="{78954D7D-8D79-0240-9EB0-F490DD220CD7}" dt="2024-07-24T17:15:16.486" v="285" actId="20577"/>
        <pc:sldMkLst>
          <pc:docMk/>
          <pc:sldMk cId="699008341" sldId="258"/>
        </pc:sldMkLst>
        <pc:spChg chg="mod">
          <ac:chgData name="Eduardo Nava" userId="4f4df229-7c46-4d9d-88e1-6053b096db7a" providerId="ADAL" clId="{78954D7D-8D79-0240-9EB0-F490DD220CD7}" dt="2024-07-24T17:15:16.486" v="285" actId="20577"/>
          <ac:spMkLst>
            <pc:docMk/>
            <pc:sldMk cId="699008341" sldId="258"/>
            <ac:spMk id="8" creationId="{E308A731-9170-AFE2-A634-96488BF0CB65}"/>
          </ac:spMkLst>
        </pc:spChg>
        <pc:spChg chg="mod">
          <ac:chgData name="Eduardo Nava" userId="4f4df229-7c46-4d9d-88e1-6053b096db7a" providerId="ADAL" clId="{78954D7D-8D79-0240-9EB0-F490DD220CD7}" dt="2024-07-24T17:13:56.184" v="255" actId="20577"/>
          <ac:spMkLst>
            <pc:docMk/>
            <pc:sldMk cId="699008341" sldId="258"/>
            <ac:spMk id="25" creationId="{0493F3E1-73D2-A8EB-2032-61E0002D9A87}"/>
          </ac:spMkLst>
        </pc:spChg>
        <pc:graphicFrameChg chg="modGraphic">
          <ac:chgData name="Eduardo Nava" userId="4f4df229-7c46-4d9d-88e1-6053b096db7a" providerId="ADAL" clId="{78954D7D-8D79-0240-9EB0-F490DD220CD7}" dt="2024-07-24T17:04:19.996" v="33" actId="20577"/>
          <ac:graphicFrameMkLst>
            <pc:docMk/>
            <pc:sldMk cId="699008341" sldId="258"/>
            <ac:graphicFrameMk id="7" creationId="{4DEED334-431F-BB2E-A8B8-5A88A79D351A}"/>
          </ac:graphicFrameMkLst>
        </pc:graphicFrameChg>
      </pc:sldChg>
      <pc:sldChg chg="modSp mod">
        <pc:chgData name="Eduardo Nava" userId="4f4df229-7c46-4d9d-88e1-6053b096db7a" providerId="ADAL" clId="{78954D7D-8D79-0240-9EB0-F490DD220CD7}" dt="2024-07-24T17:15:07.211" v="279" actId="20577"/>
        <pc:sldMkLst>
          <pc:docMk/>
          <pc:sldMk cId="802861282" sldId="440"/>
        </pc:sldMkLst>
        <pc:spChg chg="mod">
          <ac:chgData name="Eduardo Nava" userId="4f4df229-7c46-4d9d-88e1-6053b096db7a" providerId="ADAL" clId="{78954D7D-8D79-0240-9EB0-F490DD220CD7}" dt="2024-07-24T17:15:07.211" v="279" actId="20577"/>
          <ac:spMkLst>
            <pc:docMk/>
            <pc:sldMk cId="802861282" sldId="440"/>
            <ac:spMk id="8" creationId="{E308A731-9170-AFE2-A634-96488BF0CB65}"/>
          </ac:spMkLst>
        </pc:spChg>
        <pc:spChg chg="mod">
          <ac:chgData name="Eduardo Nava" userId="4f4df229-7c46-4d9d-88e1-6053b096db7a" providerId="ADAL" clId="{78954D7D-8D79-0240-9EB0-F490DD220CD7}" dt="2024-07-24T17:14:20.279" v="256"/>
          <ac:spMkLst>
            <pc:docMk/>
            <pc:sldMk cId="802861282" sldId="440"/>
            <ac:spMk id="25" creationId="{0493F3E1-73D2-A8EB-2032-61E0002D9A87}"/>
          </ac:spMkLst>
        </pc:spChg>
        <pc:graphicFrameChg chg="modGraphic">
          <ac:chgData name="Eduardo Nava" userId="4f4df229-7c46-4d9d-88e1-6053b096db7a" providerId="ADAL" clId="{78954D7D-8D79-0240-9EB0-F490DD220CD7}" dt="2024-07-24T17:14:30.591" v="272" actId="20577"/>
          <ac:graphicFrameMkLst>
            <pc:docMk/>
            <pc:sldMk cId="802861282" sldId="440"/>
            <ac:graphicFrameMk id="3" creationId="{EA4BE2DC-9F31-AC9F-CB8D-68466A3ED847}"/>
          </ac:graphicFrameMkLst>
        </pc:graphicFrameChg>
      </pc:sldChg>
    </pc:docChg>
  </pc:docChgLst>
  <pc:docChgLst>
    <pc:chgData name="Eduardo Nava" userId="S::eduardo.nava@thebridge.com::4f4df229-7c46-4d9d-88e1-6053b096db7a" providerId="AD" clId="Web-{8D350696-85CF-56F4-1F52-0FA0934F5BD0}"/>
    <pc:docChg chg="modSld">
      <pc:chgData name="Eduardo Nava" userId="S::eduardo.nava@thebridge.com::4f4df229-7c46-4d9d-88e1-6053b096db7a" providerId="AD" clId="Web-{8D350696-85CF-56F4-1F52-0FA0934F5BD0}" dt="2024-05-02T16:07:52.415" v="3" actId="14100"/>
      <pc:docMkLst>
        <pc:docMk/>
      </pc:docMkLst>
      <pc:sldChg chg="modSp">
        <pc:chgData name="Eduardo Nava" userId="S::eduardo.nava@thebridge.com::4f4df229-7c46-4d9d-88e1-6053b096db7a" providerId="AD" clId="Web-{8D350696-85CF-56F4-1F52-0FA0934F5BD0}" dt="2024-05-02T16:07:52.415" v="3" actId="14100"/>
        <pc:sldMkLst>
          <pc:docMk/>
          <pc:sldMk cId="802861282" sldId="440"/>
        </pc:sldMkLst>
        <pc:spChg chg="mod">
          <ac:chgData name="Eduardo Nava" userId="S::eduardo.nava@thebridge.com::4f4df229-7c46-4d9d-88e1-6053b096db7a" providerId="AD" clId="Web-{8D350696-85CF-56F4-1F52-0FA0934F5BD0}" dt="2024-05-02T16:07:52.415" v="3" actId="14100"/>
          <ac:spMkLst>
            <pc:docMk/>
            <pc:sldMk cId="802861282" sldId="440"/>
            <ac:spMk id="15" creationId="{94DF130C-1D4D-9DF6-393A-B7906892B2D4}"/>
          </ac:spMkLst>
        </pc:spChg>
      </pc:sldChg>
    </pc:docChg>
  </pc:docChgLst>
  <pc:docChgLst>
    <pc:chgData name="Eduardo Nava" userId="S::eduardo.nava@thebridge.com::4f4df229-7c46-4d9d-88e1-6053b096db7a" providerId="AD" clId="Web-{4F301BD1-2DE4-35CA-6726-BECAC0978B47}"/>
    <pc:docChg chg="modSld">
      <pc:chgData name="Eduardo Nava" userId="S::eduardo.nava@thebridge.com::4f4df229-7c46-4d9d-88e1-6053b096db7a" providerId="AD" clId="Web-{4F301BD1-2DE4-35CA-6726-BECAC0978B47}" dt="2024-07-01T22:35:35.888" v="115"/>
      <pc:docMkLst>
        <pc:docMk/>
      </pc:docMkLst>
      <pc:sldChg chg="modSp">
        <pc:chgData name="Eduardo Nava" userId="S::eduardo.nava@thebridge.com::4f4df229-7c46-4d9d-88e1-6053b096db7a" providerId="AD" clId="Web-{4F301BD1-2DE4-35CA-6726-BECAC0978B47}" dt="2024-07-01T22:35:35.888" v="115"/>
        <pc:sldMkLst>
          <pc:docMk/>
          <pc:sldMk cId="699008341" sldId="258"/>
        </pc:sldMkLst>
        <pc:spChg chg="mod">
          <ac:chgData name="Eduardo Nava" userId="S::eduardo.nava@thebridge.com::4f4df229-7c46-4d9d-88e1-6053b096db7a" providerId="AD" clId="Web-{4F301BD1-2DE4-35CA-6726-BECAC0978B47}" dt="2024-07-01T22:35:19.622" v="103" actId="20577"/>
          <ac:spMkLst>
            <pc:docMk/>
            <pc:sldMk cId="699008341" sldId="258"/>
            <ac:spMk id="25" creationId="{0493F3E1-73D2-A8EB-2032-61E0002D9A87}"/>
          </ac:spMkLst>
        </pc:spChg>
        <pc:graphicFrameChg chg="mod modGraphic">
          <ac:chgData name="Eduardo Nava" userId="S::eduardo.nava@thebridge.com::4f4df229-7c46-4d9d-88e1-6053b096db7a" providerId="AD" clId="Web-{4F301BD1-2DE4-35CA-6726-BECAC0978B47}" dt="2024-07-01T22:35:35.888" v="115"/>
          <ac:graphicFrameMkLst>
            <pc:docMk/>
            <pc:sldMk cId="699008341" sldId="258"/>
            <ac:graphicFrameMk id="7" creationId="{4DEED334-431F-BB2E-A8B8-5A88A79D351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7/24/24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7/24/24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7/24/24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7/24/24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7/24/24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7/24/24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7/24/24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7/24/24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7/24/24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7/24/24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7/24/24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0.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Eduardo Nava</a:t>
            </a:r>
            <a:br>
              <a:rPr lang="en-US" sz="3200" b="1" dirty="0">
                <a:latin typeface="Avenir Black" panose="02000503020000020003" pitchFamily="2" charset="0"/>
              </a:rPr>
            </a:br>
            <a:r>
              <a:rPr lang="en-US" sz="1600" dirty="0">
                <a:solidFill>
                  <a:schemeClr val="tx2"/>
                </a:solidFill>
                <a:latin typeface="+mn-lt"/>
              </a:rPr>
              <a:t>Senior Manager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086260"/>
            <a:ext cx="3324225" cy="1354217"/>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i="0" dirty="0">
                <a:solidFill>
                  <a:schemeClr val="tx1">
                    <a:lumMod val="50000"/>
                    <a:lumOff val="50000"/>
                  </a:schemeClr>
                </a:solidFill>
              </a:rPr>
              <a:t>Project and Program Management, Agile, Scrum, </a:t>
            </a:r>
            <a:r>
              <a:rPr lang="en-US" sz="1100" i="0" dirty="0" err="1">
                <a:solidFill>
                  <a:schemeClr val="tx1">
                    <a:lumMod val="50000"/>
                    <a:lumOff val="50000"/>
                  </a:schemeClr>
                </a:solidFill>
              </a:rPr>
              <a:t>SAfe</a:t>
            </a:r>
            <a:r>
              <a:rPr lang="en-US" sz="1100" i="0" dirty="0">
                <a:solidFill>
                  <a:schemeClr val="tx1">
                    <a:lumMod val="50000"/>
                    <a:lumOff val="50000"/>
                  </a:schemeClr>
                </a:solidFill>
              </a:rPr>
              <a:t>, Waterfall, Cloud Architect, Process definition and improvement, Business Intelligence and Data Visualization tools.</a:t>
            </a:r>
          </a:p>
          <a:p>
            <a:endParaRPr lang="en-US" sz="1100" i="0" dirty="0"/>
          </a:p>
          <a:p>
            <a:r>
              <a:rPr lang="en-US" sz="1100" i="0" dirty="0">
                <a:solidFill>
                  <a:schemeClr val="tx2"/>
                </a:solidFill>
                <a:latin typeface="+mj-lt"/>
              </a:rPr>
              <a:t>Qualifications / Certifications</a:t>
            </a:r>
          </a:p>
          <a:p>
            <a:endParaRPr lang="en-US" sz="1100" i="0" dirty="0"/>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422188"/>
            <a:ext cx="6861383"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Financial Services | Technolog</a:t>
            </a:r>
            <a:r>
              <a:rPr lang="en-US" sz="1100" dirty="0">
                <a:solidFill>
                  <a:schemeClr val="tx1">
                    <a:lumMod val="50000"/>
                    <a:lumOff val="50000"/>
                  </a:schemeClr>
                </a:solidFill>
              </a:rPr>
              <a:t>y | Automotive | Healthcare | Manufacturing | Retail | Government | Real Estate </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4" y="2026831"/>
            <a:ext cx="3558347" cy="1723549"/>
          </a:xfrm>
          <a:prstGeom prst="rect">
            <a:avLst/>
          </a:prstGeom>
          <a:noFill/>
        </p:spPr>
        <p:txBody>
          <a:bodyPr wrap="square" lIns="0" tIns="0" rIns="0" bIns="0" rtlCol="0">
            <a:spAutoFit/>
          </a:bodyPr>
          <a:lstStyle/>
          <a:p>
            <a:r>
              <a:rPr lang="en-US" sz="1400" b="0" i="0" dirty="0">
                <a:solidFill>
                  <a:schemeClr val="tx2"/>
                </a:solidFill>
                <a:latin typeface="Avenir Book" panose="02000503020000020003" pitchFamily="2" charset="0"/>
              </a:rPr>
              <a:t>Eduardo, joined to The Bridge since March 2024, boasts over 19 years of executive-level expertise in project and program management consulting. His distinguished career underscores a track record of adeptly steering cross-functional initiatives within the dynamic landscape of the global technology industry</a:t>
            </a:r>
            <a:endParaRPr lang="en-US" sz="1400" dirty="0">
              <a:solidFill>
                <a:schemeClr val="tx2"/>
              </a:solidFill>
              <a:latin typeface="Avenir Book" panose="02000503020000020003" pitchFamily="2" charset="0"/>
            </a:endParaRP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3884847"/>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err="1"/>
              <a:t>Eduardo.nava</a:t>
            </a:r>
            <a:r>
              <a:rPr lang="en-US" sz="1100" b="0" i="0" kern="1200" dirty="0" err="1">
                <a:solidFill>
                  <a:schemeClr val="tx1"/>
                </a:solidFill>
              </a:rPr>
              <a:t>@thebridge.com</a:t>
            </a:r>
            <a:endParaRPr lang="en-US" sz="11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a:t>
            </a:r>
            <a:r>
              <a:rPr lang="en-US" sz="1100" dirty="0"/>
              <a:t>408</a:t>
            </a:r>
            <a:r>
              <a:rPr lang="en-US" sz="1100" b="0" i="0" dirty="0"/>
              <a:t>) 373-3606</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Austin,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970550"/>
            <a:ext cx="6684961" cy="3893374"/>
          </a:xfrm>
          <a:prstGeom prst="rect">
            <a:avLst/>
          </a:prstGeom>
          <a:noFill/>
        </p:spPr>
        <p:txBody>
          <a:bodyPr wrap="square" lIns="0" tIns="0" rIns="0" bIns="0" rtlCol="0" anchor="t">
            <a:spAutoFit/>
          </a:bodyPr>
          <a:lstStyle/>
          <a:p>
            <a:r>
              <a:rPr lang="en-US" sz="1100" i="0" dirty="0">
                <a:solidFill>
                  <a:schemeClr val="tx2"/>
                </a:solidFill>
                <a:latin typeface="+mj-lt"/>
              </a:rPr>
              <a:t>DevOps Implementation | Real Estate</a:t>
            </a:r>
          </a:p>
          <a:p>
            <a:pPr marL="171450" indent="-171450">
              <a:buFont typeface="Arial" panose="020B0604020202020204" pitchFamily="34" charset="0"/>
              <a:buChar char="•"/>
            </a:pPr>
            <a:r>
              <a:rPr lang="en-US" sz="1100" dirty="0">
                <a:solidFill>
                  <a:schemeClr val="tx1">
                    <a:lumMod val="50000"/>
                    <a:lumOff val="50000"/>
                  </a:schemeClr>
                </a:solidFill>
              </a:rPr>
              <a:t>Served as Technical Program Manager, leading DevOps initiatives and implementing best practices for Continuous Integration and Continuous Delivery in AWS Cloud architecture. Developed and deployed Power BI dashboards to extract and showcase Atlassian Jira data for informed leadership decisions.</a:t>
            </a:r>
          </a:p>
          <a:p>
            <a:pPr marL="171450" indent="-171450">
              <a:buFont typeface="Arial" panose="020B0604020202020204" pitchFamily="34" charset="0"/>
              <a:buChar char="•"/>
            </a:pPr>
            <a:endParaRPr lang="en-US" sz="1100" dirty="0">
              <a:solidFill>
                <a:schemeClr val="tx1">
                  <a:lumMod val="50000"/>
                  <a:lumOff val="50000"/>
                </a:schemeClr>
              </a:solidFill>
            </a:endParaRPr>
          </a:p>
          <a:p>
            <a:r>
              <a:rPr lang="en-US" sz="1100" i="0" dirty="0">
                <a:solidFill>
                  <a:schemeClr val="tx2"/>
                </a:solidFill>
                <a:latin typeface="+mj-lt"/>
              </a:rPr>
              <a:t>Platform Re Engineering | Financial</a:t>
            </a:r>
          </a:p>
          <a:p>
            <a:pPr marL="171450" indent="-171450">
              <a:buFont typeface="Arial" panose="020B0604020202020204" pitchFamily="34" charset="0"/>
              <a:buChar char="•"/>
            </a:pPr>
            <a:r>
              <a:rPr lang="en-US" sz="1100" dirty="0">
                <a:solidFill>
                  <a:schemeClr val="tx1">
                    <a:lumMod val="50000"/>
                    <a:lumOff val="50000"/>
                  </a:schemeClr>
                </a:solidFill>
              </a:rPr>
              <a:t>Led the implementation of the company's new core platform, coordinating nine SCRUM teams and Product Owners. Administered Atlassian Jira, enhancing dashboards with MS Power BI for improved project visibility and decision-making.</a:t>
            </a:r>
            <a:endParaRPr lang="en-US" sz="1100" i="0" dirty="0">
              <a:solidFill>
                <a:schemeClr val="tx1">
                  <a:lumMod val="50000"/>
                  <a:lumOff val="50000"/>
                </a:schemeClr>
              </a:solidFill>
            </a:endParaRPr>
          </a:p>
          <a:p>
            <a:endParaRPr lang="en-US" sz="1100" i="0" dirty="0">
              <a:solidFill>
                <a:schemeClr val="tx2"/>
              </a:solidFill>
              <a:latin typeface="+mj-lt"/>
            </a:endParaRPr>
          </a:p>
          <a:p>
            <a:r>
              <a:rPr lang="en-US" sz="1100" i="0" dirty="0">
                <a:solidFill>
                  <a:schemeClr val="tx2"/>
                </a:solidFill>
                <a:latin typeface="+mj-lt"/>
              </a:rPr>
              <a:t>Salesforce Implementation | IT Human Capital Platform</a:t>
            </a:r>
          </a:p>
          <a:p>
            <a:pPr marL="171450" indent="-171450">
              <a:buFont typeface="Arial" panose="020B0604020202020204" pitchFamily="34" charset="0"/>
              <a:buChar char="•"/>
            </a:pPr>
            <a:r>
              <a:rPr lang="en-US" sz="1100" dirty="0">
                <a:solidFill>
                  <a:schemeClr val="tx1">
                    <a:lumMod val="50000"/>
                    <a:lumOff val="50000"/>
                  </a:schemeClr>
                </a:solidFill>
              </a:rPr>
              <a:t>Functioned as a Solution Owner / Program Manager, utilizing Agile expertise to enhance the performance of the Customer Services area using Salesforce. Managed a team of 21 professionals, including Salesforce experts, analysts, developers, and testers. </a:t>
            </a:r>
          </a:p>
          <a:p>
            <a:pPr marL="171450" indent="-171450">
              <a:buFont typeface="Arial" panose="020B0604020202020204" pitchFamily="34" charset="0"/>
              <a:buChar char="•"/>
            </a:pPr>
            <a:endParaRPr lang="en-US" sz="1100" dirty="0">
              <a:solidFill>
                <a:schemeClr val="tx1">
                  <a:lumMod val="50000"/>
                  <a:lumOff val="50000"/>
                </a:schemeClr>
              </a:solidFill>
            </a:endParaRPr>
          </a:p>
          <a:p>
            <a:r>
              <a:rPr lang="en-US" sz="1100" i="0" dirty="0">
                <a:solidFill>
                  <a:schemeClr val="tx2"/>
                </a:solidFill>
                <a:latin typeface="+mj-lt"/>
              </a:rPr>
              <a:t>Business Intelligence &amp; Security Portfolio | Healthcare</a:t>
            </a:r>
          </a:p>
          <a:p>
            <a:pPr marL="171450" indent="-171450">
              <a:buFont typeface="Arial" panose="020B0604020202020204" pitchFamily="34" charset="0"/>
              <a:buChar char="•"/>
            </a:pPr>
            <a:r>
              <a:rPr lang="en-US" sz="1100" dirty="0">
                <a:solidFill>
                  <a:schemeClr val="tx1">
                    <a:lumMod val="50000"/>
                    <a:lumOff val="50000"/>
                  </a:schemeClr>
                </a:solidFill>
              </a:rPr>
              <a:t> Program Manager, played a pivotal role in overseeing applications within the BI and Security portfolios. Key projects under Eduardo leadership included the successful migration of Oracle E-Business Suite Analytics, upgrading the Teradata Database from version 15.x to 16.x, and implementing Denodo Data Virtualization to version 7x. Additionally, Eduardo served as the manager for support teams, directing operations for tools such as Informatica, Spotfire, Tableau, OBIEE, Denodo, Dell Boomi, MicroStrategy, Oracle Fusion, Hyperion, and </a:t>
            </a:r>
            <a:r>
              <a:rPr lang="en-US" sz="1100" dirty="0" err="1">
                <a:solidFill>
                  <a:schemeClr val="tx1">
                    <a:lumMod val="50000"/>
                    <a:lumOff val="50000"/>
                  </a:schemeClr>
                </a:solidFill>
              </a:rPr>
              <a:t>Alterix</a:t>
            </a:r>
            <a:r>
              <a:rPr lang="en-US" sz="1100" dirty="0">
                <a:solidFill>
                  <a:schemeClr val="tx1">
                    <a:lumMod val="50000"/>
                    <a:lumOff val="50000"/>
                  </a:schemeClr>
                </a:solidFill>
              </a:rPr>
              <a:t>. </a:t>
            </a:r>
            <a:endParaRPr lang="en-US" sz="11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pic>
        <p:nvPicPr>
          <p:cNvPr id="6" name="Picture 5" descr="A person in a suit and bow tie&#10;&#10;Description automatically generated">
            <a:extLst>
              <a:ext uri="{FF2B5EF4-FFF2-40B4-BE49-F238E27FC236}">
                <a16:creationId xmlns:a16="http://schemas.microsoft.com/office/drawing/2014/main" id="{C352DE40-7EF6-CBD1-E6DA-D378FA6CEDB6}"/>
              </a:ext>
            </a:extLst>
          </p:cNvPr>
          <p:cNvPicPr>
            <a:picLocks noChangeAspect="1"/>
          </p:cNvPicPr>
          <p:nvPr/>
        </p:nvPicPr>
        <p:blipFill>
          <a:blip r:embed="rId2"/>
          <a:stretch>
            <a:fillRect/>
          </a:stretch>
        </p:blipFill>
        <p:spPr>
          <a:xfrm>
            <a:off x="986003" y="448749"/>
            <a:ext cx="1335024" cy="133502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aphicFrame>
        <p:nvGraphicFramePr>
          <p:cNvPr id="7" name="Table 6">
            <a:extLst>
              <a:ext uri="{FF2B5EF4-FFF2-40B4-BE49-F238E27FC236}">
                <a16:creationId xmlns:a16="http://schemas.microsoft.com/office/drawing/2014/main" id="{4DEED334-431F-BB2E-A8B8-5A88A79D351A}"/>
              </a:ext>
            </a:extLst>
          </p:cNvPr>
          <p:cNvGraphicFramePr>
            <a:graphicFrameLocks noGrp="1"/>
          </p:cNvGraphicFramePr>
          <p:nvPr>
            <p:extLst>
              <p:ext uri="{D42A27DB-BD31-4B8C-83A1-F6EECF244321}">
                <p14:modId xmlns:p14="http://schemas.microsoft.com/office/powerpoint/2010/main" val="3639533713"/>
              </p:ext>
            </p:extLst>
          </p:nvPr>
        </p:nvGraphicFramePr>
        <p:xfrm>
          <a:off x="986003" y="5212854"/>
          <a:ext cx="4329046" cy="1531620"/>
        </p:xfrm>
        <a:graphic>
          <a:graphicData uri="http://schemas.openxmlformats.org/drawingml/2006/table">
            <a:tbl>
              <a:tblPr firstRow="1" bandRow="1">
                <a:tableStyleId>{2D5ABB26-0587-4C30-8999-92F81FD0307C}</a:tableStyleId>
              </a:tblPr>
              <a:tblGrid>
                <a:gridCol w="2164523">
                  <a:extLst>
                    <a:ext uri="{9D8B030D-6E8A-4147-A177-3AD203B41FA5}">
                      <a16:colId xmlns:a16="http://schemas.microsoft.com/office/drawing/2014/main" val="1567356947"/>
                    </a:ext>
                  </a:extLst>
                </a:gridCol>
                <a:gridCol w="2164523">
                  <a:extLst>
                    <a:ext uri="{9D8B030D-6E8A-4147-A177-3AD203B41FA5}">
                      <a16:colId xmlns:a16="http://schemas.microsoft.com/office/drawing/2014/main" val="517100933"/>
                    </a:ext>
                  </a:extLst>
                </a:gridCol>
              </a:tblGrid>
              <a:tr h="230698">
                <a:tc>
                  <a:txBody>
                    <a:bodyPr/>
                    <a:lstStyle/>
                    <a:p>
                      <a:pPr marL="171450" lvl="0" indent="-171450">
                        <a:buFont typeface="Arial" panose="020B0604020202020204" pitchFamily="34" charset="0"/>
                        <a:buChar char="•"/>
                      </a:pPr>
                      <a:r>
                        <a:rPr lang="en-US" sz="1050" i="0" kern="1200" dirty="0" err="1">
                          <a:solidFill>
                            <a:schemeClr val="tx1">
                              <a:lumMod val="50000"/>
                              <a:lumOff val="50000"/>
                            </a:schemeClr>
                          </a:solidFill>
                          <a:latin typeface="+mn-lt"/>
                          <a:ea typeface="+mn-ea"/>
                          <a:cs typeface="+mn-cs"/>
                        </a:rPr>
                        <a:t>SAFe</a:t>
                      </a:r>
                      <a:r>
                        <a:rPr lang="en-US" sz="1050" i="0" kern="1200" dirty="0">
                          <a:solidFill>
                            <a:schemeClr val="tx1">
                              <a:lumMod val="50000"/>
                              <a:lumOff val="50000"/>
                            </a:schemeClr>
                          </a:solidFill>
                          <a:latin typeface="+mn-lt"/>
                          <a:ea typeface="+mn-ea"/>
                          <a:cs typeface="+mn-cs"/>
                        </a:rPr>
                        <a:t> 5 Agilist</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Atlassian badge for Jira Cloud</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Scrum Master by </a:t>
                      </a:r>
                      <a:r>
                        <a:rPr lang="en-US" sz="1050" i="0" kern="1200" dirty="0" err="1">
                          <a:solidFill>
                            <a:schemeClr val="tx1">
                              <a:lumMod val="50000"/>
                              <a:lumOff val="50000"/>
                            </a:schemeClr>
                          </a:solidFill>
                          <a:latin typeface="+mn-lt"/>
                          <a:ea typeface="+mn-ea"/>
                          <a:cs typeface="+mn-cs"/>
                        </a:rPr>
                        <a:t>Scrum.Org</a:t>
                      </a:r>
                      <a:endParaRPr lang="en-US" sz="1050" i="0" kern="1200" dirty="0">
                        <a:solidFill>
                          <a:schemeClr val="tx1">
                            <a:lumMod val="50000"/>
                            <a:lumOff val="50000"/>
                          </a:schemeClr>
                        </a:solidFill>
                        <a:latin typeface="+mn-lt"/>
                        <a:ea typeface="+mn-ea"/>
                        <a:cs typeface="+mn-cs"/>
                      </a:endParaRP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SIX SIGMA -Green Belt Certified</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ITIL Foundations </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Project Management Professional (PMP) </a:t>
                      </a:r>
                    </a:p>
                  </a:txBody>
                  <a:tcPr/>
                </a:tc>
                <a:tc>
                  <a:txBody>
                    <a:bodyPr/>
                    <a:lstStyle/>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AWS Solution Architect</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Microsoft Dynamics CRM </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Microsoft Business Solution Specialist</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Microsoft Certified Database Administrator</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Microsoft Certified Solution Developer</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MS Power BI</a:t>
                      </a:r>
                    </a:p>
                  </a:txBody>
                  <a:tcPr/>
                </a:tc>
                <a:extLst>
                  <a:ext uri="{0D108BD9-81ED-4DB2-BD59-A6C34878D82A}">
                    <a16:rowId xmlns:a16="http://schemas.microsoft.com/office/drawing/2014/main" val="1987731961"/>
                  </a:ext>
                </a:extLst>
              </a:tr>
            </a:tbl>
          </a:graphicData>
        </a:graphic>
      </p:graphicFrame>
    </p:spTree>
    <p:extLst>
      <p:ext uri="{BB962C8B-B14F-4D97-AF65-F5344CB8AC3E}">
        <p14:creationId xmlns:p14="http://schemas.microsoft.com/office/powerpoint/2010/main" val="69900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urple circle with white dots and lines&#10;&#10;Description automatically generated">
            <a:extLst>
              <a:ext uri="{FF2B5EF4-FFF2-40B4-BE49-F238E27FC236}">
                <a16:creationId xmlns:a16="http://schemas.microsoft.com/office/drawing/2014/main" id="{D0C25603-944E-6FB9-2AE3-26703EB9C2C3}"/>
              </a:ext>
            </a:extLst>
          </p:cNvPr>
          <p:cNvPicPr>
            <a:picLocks noChangeAspect="1"/>
          </p:cNvPicPr>
          <p:nvPr/>
        </p:nvPicPr>
        <p:blipFill>
          <a:blip r:embed="rId2"/>
          <a:stretch>
            <a:fillRect/>
          </a:stretch>
        </p:blipFill>
        <p:spPr>
          <a:xfrm>
            <a:off x="1148099" y="5068935"/>
            <a:ext cx="438912" cy="438912"/>
          </a:xfrm>
          <a:prstGeom prst="rect">
            <a:avLst/>
          </a:prstGeom>
        </p:spPr>
      </p:pic>
      <p:pic>
        <p:nvPicPr>
          <p:cNvPr id="5" name="Picture 4" descr="A person in a suit and bow tie&#10;&#10;Description automatically generated">
            <a:extLst>
              <a:ext uri="{FF2B5EF4-FFF2-40B4-BE49-F238E27FC236}">
                <a16:creationId xmlns:a16="http://schemas.microsoft.com/office/drawing/2014/main" id="{D61F39DC-F8ED-700E-DCD0-0838F2B7BBDA}"/>
              </a:ext>
            </a:extLst>
          </p:cNvPr>
          <p:cNvPicPr>
            <a:picLocks noChangeAspect="1"/>
          </p:cNvPicPr>
          <p:nvPr/>
        </p:nvPicPr>
        <p:blipFill>
          <a:blip r:embed="rId3"/>
          <a:stretch>
            <a:fillRect/>
          </a:stretch>
        </p:blipFill>
        <p:spPr>
          <a:xfrm>
            <a:off x="1161351" y="1158875"/>
            <a:ext cx="2679192" cy="267919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Eduardo Nava</a:t>
            </a:r>
          </a:p>
          <a:p>
            <a:r>
              <a:rPr lang="en-US" sz="2600" dirty="0">
                <a:solidFill>
                  <a:schemeClr val="tx2"/>
                </a:solidFill>
              </a:rPr>
              <a:t>Senior Manager</a:t>
            </a: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682273"/>
            <a:ext cx="5734050" cy="4001095"/>
          </a:xfrm>
          <a:prstGeom prst="rect">
            <a:avLst/>
          </a:prstGeom>
          <a:noFill/>
        </p:spPr>
        <p:txBody>
          <a:bodyPr wrap="square" lIns="0" tIns="0" rIns="0" bIns="0" rtlCol="0">
            <a:spAutoFit/>
          </a:bodyPr>
          <a:lstStyle/>
          <a:p>
            <a:r>
              <a:rPr lang="en-US" sz="2600" b="0" i="0" dirty="0">
                <a:solidFill>
                  <a:schemeClr val="tx2"/>
                </a:solidFill>
                <a:latin typeface="Avenir Book" panose="02000503020000020003" pitchFamily="2" charset="0"/>
              </a:rPr>
              <a:t>Eduardo, joined to The Bridge since March 2024, boasts over 19 years of executive-level expertise in project and program management consulting. His distinguished career underscores a track record of adeptly steering cross-functional initiatives within the dynamic landscape of the global technology industry</a:t>
            </a:r>
          </a:p>
          <a:p>
            <a:endParaRPr lang="en-US" sz="2600" b="0" i="0" dirty="0">
              <a:solidFill>
                <a:schemeClr val="tx2"/>
              </a:solidFill>
              <a:latin typeface="Avenir Book" panose="02000503020000020003" pitchFamily="2" charset="0"/>
            </a:endParaRPr>
          </a:p>
        </p:txBody>
      </p:sp>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dirty="0">
                <a:latin typeface="+mj-lt"/>
              </a:rPr>
              <a:t>Email</a:t>
            </a:r>
          </a:p>
          <a:p>
            <a:r>
              <a:rPr lang="en-US" sz="1200" dirty="0" err="1"/>
              <a:t>Eduardo.nava</a:t>
            </a:r>
            <a:r>
              <a:rPr lang="en-US" sz="1200" b="0" i="0" kern="1200" dirty="0" err="1">
                <a:solidFill>
                  <a:schemeClr val="tx1"/>
                </a:solidFill>
              </a:rPr>
              <a:t>@thebridge.com</a:t>
            </a:r>
            <a:endParaRPr lang="en-US" sz="12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dirty="0">
                <a:latin typeface="+mj-lt"/>
              </a:rPr>
              <a:t>Mobile</a:t>
            </a:r>
            <a:r>
              <a:rPr lang="en-US" sz="1200" i="0" dirty="0"/>
              <a:t> </a:t>
            </a:r>
          </a:p>
          <a:p>
            <a:r>
              <a:rPr lang="en-US" sz="1200" b="0" i="0" dirty="0"/>
              <a:t>(</a:t>
            </a:r>
            <a:r>
              <a:rPr lang="en-US" sz="1200" dirty="0"/>
              <a:t>408</a:t>
            </a:r>
            <a:r>
              <a:rPr lang="en-US" sz="1200" b="0" i="0" dirty="0"/>
              <a:t>) 373-3606</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dirty="0">
                <a:latin typeface="+mj-lt"/>
              </a:rPr>
              <a:t>Location</a:t>
            </a:r>
          </a:p>
          <a:p>
            <a:r>
              <a:rPr lang="en-US" sz="1200" b="0" i="0" dirty="0"/>
              <a:t>Austin, Texas</a:t>
            </a:r>
          </a:p>
          <a:p>
            <a:endParaRPr lang="en-US" sz="1200" b="0" i="0" dirty="0">
              <a:latin typeface="Avenir Book" panose="02000503020000020003" pitchFamily="2" charset="0"/>
            </a:endParaRPr>
          </a:p>
        </p:txBody>
      </p:sp>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Acceleration</a:t>
            </a:r>
          </a:p>
        </p:txBody>
      </p:sp>
    </p:spTree>
    <p:extLst>
      <p:ext uri="{BB962C8B-B14F-4D97-AF65-F5344CB8AC3E}">
        <p14:creationId xmlns:p14="http://schemas.microsoft.com/office/powerpoint/2010/main" val="372428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in a suit and bow tie&#10;&#10;Description automatically generated">
            <a:extLst>
              <a:ext uri="{FF2B5EF4-FFF2-40B4-BE49-F238E27FC236}">
                <a16:creationId xmlns:a16="http://schemas.microsoft.com/office/drawing/2014/main" id="{B45A6200-A4F3-45E6-C1B0-15E2519F10C5}"/>
              </a:ext>
            </a:extLst>
          </p:cNvPr>
          <p:cNvPicPr>
            <a:picLocks noChangeAspect="1"/>
          </p:cNvPicPr>
          <p:nvPr/>
        </p:nvPicPr>
        <p:blipFill>
          <a:blip r:embed="rId2"/>
          <a:stretch>
            <a:fillRect/>
          </a:stretch>
        </p:blipFill>
        <p:spPr>
          <a:xfrm>
            <a:off x="1154770" y="397786"/>
            <a:ext cx="749808" cy="74980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 name="Title 1">
            <a:extLst>
              <a:ext uri="{FF2B5EF4-FFF2-40B4-BE49-F238E27FC236}">
                <a16:creationId xmlns:a16="http://schemas.microsoft.com/office/drawing/2014/main" id="{119C1C65-5C75-E8EE-EA88-A1CAD9872BBB}"/>
              </a:ext>
            </a:extLst>
          </p:cNvPr>
          <p:cNvSpPr txBox="1">
            <a:spLocks/>
          </p:cNvSpPr>
          <p:nvPr/>
        </p:nvSpPr>
        <p:spPr>
          <a:xfrm>
            <a:off x="2160919" y="409575"/>
            <a:ext cx="3105784" cy="749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Eduardo Nava</a:t>
            </a:r>
            <a:br>
              <a:rPr lang="en-US" sz="3200" b="1" dirty="0">
                <a:latin typeface="Avenir Black" panose="02000503020000020003" pitchFamily="2" charset="0"/>
              </a:rPr>
            </a:br>
            <a:r>
              <a:rPr lang="en-US" sz="1600" dirty="0">
                <a:solidFill>
                  <a:schemeClr val="tx2"/>
                </a:solidFill>
                <a:latin typeface="+mn-lt"/>
              </a:rPr>
              <a:t>Sr. Manager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1909041"/>
            <a:ext cx="2674939" cy="1661993"/>
          </a:xfrm>
          <a:prstGeom prst="rect">
            <a:avLst/>
          </a:prstGeom>
          <a:noFill/>
        </p:spPr>
        <p:txBody>
          <a:bodyPr wrap="square" lIns="0" tIns="0" rIns="0" bIns="0" rtlCol="0">
            <a:spAutoFit/>
          </a:bodyPr>
          <a:lstStyle/>
          <a:p>
            <a:r>
              <a:rPr lang="en-US" sz="1200" i="0" dirty="0">
                <a:solidFill>
                  <a:schemeClr val="tx2"/>
                </a:solidFill>
                <a:latin typeface="+mj-lt"/>
              </a:rPr>
              <a:t>Functional Skills</a:t>
            </a:r>
          </a:p>
          <a:p>
            <a:r>
              <a:rPr lang="en-US" sz="1200" i="0" dirty="0">
                <a:solidFill>
                  <a:schemeClr val="tx1">
                    <a:lumMod val="50000"/>
                    <a:lumOff val="50000"/>
                  </a:schemeClr>
                </a:solidFill>
              </a:rPr>
              <a:t>Project and Program Management, Agile, Scrum, </a:t>
            </a:r>
            <a:r>
              <a:rPr lang="en-US" sz="1200" i="0" dirty="0" err="1">
                <a:solidFill>
                  <a:schemeClr val="tx1">
                    <a:lumMod val="50000"/>
                    <a:lumOff val="50000"/>
                  </a:schemeClr>
                </a:solidFill>
              </a:rPr>
              <a:t>SAfe</a:t>
            </a:r>
            <a:r>
              <a:rPr lang="en-US" sz="1200" i="0" dirty="0">
                <a:solidFill>
                  <a:schemeClr val="tx1">
                    <a:lumMod val="50000"/>
                    <a:lumOff val="50000"/>
                  </a:schemeClr>
                </a:solidFill>
              </a:rPr>
              <a:t>, Waterfall, Cloud Architect, Process definition and improvement, Business Intelligence, and Data Visualization tools.</a:t>
            </a:r>
          </a:p>
          <a:p>
            <a:endParaRPr lang="en-US" sz="1200" i="0" dirty="0"/>
          </a:p>
          <a:p>
            <a:r>
              <a:rPr lang="en-US" sz="1200" i="0" dirty="0">
                <a:solidFill>
                  <a:schemeClr val="tx2"/>
                </a:solidFill>
                <a:latin typeface="+mj-lt"/>
              </a:rPr>
              <a:t>Qualifications / Certifications</a:t>
            </a:r>
            <a:endParaRPr lang="en-US" sz="1200" i="0" dirty="0"/>
          </a:p>
          <a:p>
            <a:r>
              <a:rPr lang="en-US" sz="1200" dirty="0">
                <a:solidFill>
                  <a:schemeClr val="tx1">
                    <a:lumMod val="50000"/>
                    <a:lumOff val="50000"/>
                  </a:schemeClr>
                </a:solidFill>
              </a:rPr>
              <a:t>.</a:t>
            </a:r>
            <a:endParaRPr lang="en-US" sz="1200" i="0" dirty="0">
              <a:solidFill>
                <a:schemeClr val="tx1">
                  <a:lumMod val="50000"/>
                  <a:lumOff val="50000"/>
                </a:schemeClr>
              </a:solidFill>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4470400" y="1909041"/>
            <a:ext cx="7481843" cy="369332"/>
          </a:xfrm>
          <a:prstGeom prst="rect">
            <a:avLst/>
          </a:prstGeom>
          <a:noFill/>
        </p:spPr>
        <p:txBody>
          <a:bodyPr wrap="square" lIns="0" tIns="0" rIns="0" bIns="0" rtlCol="0" anchor="t">
            <a:spAutoFit/>
          </a:bodyPr>
          <a:lstStyle/>
          <a:p>
            <a:r>
              <a:rPr lang="en-US" sz="1200" i="0" dirty="0">
                <a:solidFill>
                  <a:schemeClr val="tx2"/>
                </a:solidFill>
                <a:latin typeface="+mj-lt"/>
              </a:rPr>
              <a:t>Industry Experience</a:t>
            </a:r>
          </a:p>
          <a:p>
            <a:r>
              <a:rPr lang="en-US" sz="1200" i="0" dirty="0">
                <a:solidFill>
                  <a:schemeClr val="tx1">
                    <a:lumMod val="50000"/>
                    <a:lumOff val="50000"/>
                  </a:schemeClr>
                </a:solidFill>
              </a:rPr>
              <a:t>Financial Services | Technolog</a:t>
            </a:r>
            <a:r>
              <a:rPr lang="en-US" sz="1200" dirty="0">
                <a:solidFill>
                  <a:schemeClr val="tx1">
                    <a:lumMod val="50000"/>
                    <a:lumOff val="50000"/>
                  </a:schemeClr>
                </a:solidFill>
              </a:rPr>
              <a:t>y | Automotive | Healthcare | Manufacturing | Retail | Government | Real Estate </a:t>
            </a:r>
            <a:endParaRPr lang="en-US" sz="1200" i="0" dirty="0">
              <a:solidFill>
                <a:schemeClr val="tx1">
                  <a:lumMod val="50000"/>
                  <a:lumOff val="50000"/>
                </a:schemeClr>
              </a:solidFill>
            </a:endParaRP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160230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25" name="TextBox 24">
            <a:extLst>
              <a:ext uri="{FF2B5EF4-FFF2-40B4-BE49-F238E27FC236}">
                <a16:creationId xmlns:a16="http://schemas.microsoft.com/office/drawing/2014/main" id="{0493F3E1-73D2-A8EB-2032-61E0002D9A87}"/>
              </a:ext>
            </a:extLst>
          </p:cNvPr>
          <p:cNvSpPr txBox="1"/>
          <p:nvPr/>
        </p:nvSpPr>
        <p:spPr>
          <a:xfrm>
            <a:off x="4470400" y="2499443"/>
            <a:ext cx="7371556" cy="4062651"/>
          </a:xfrm>
          <a:prstGeom prst="rect">
            <a:avLst/>
          </a:prstGeom>
          <a:noFill/>
        </p:spPr>
        <p:txBody>
          <a:bodyPr wrap="square" lIns="0" tIns="0" rIns="0" bIns="0" rtlCol="0">
            <a:spAutoFit/>
          </a:bodyPr>
          <a:lstStyle/>
          <a:p>
            <a:r>
              <a:rPr lang="en-US" sz="1200" i="0" dirty="0">
                <a:solidFill>
                  <a:schemeClr val="tx2"/>
                </a:solidFill>
                <a:latin typeface="+mj-lt"/>
              </a:rPr>
              <a:t>DevOps Implementation | Real Estate</a:t>
            </a:r>
          </a:p>
          <a:p>
            <a:pPr marL="171450" indent="-171450">
              <a:buFont typeface="Arial" panose="020B0604020202020204" pitchFamily="34" charset="0"/>
              <a:buChar char="•"/>
            </a:pPr>
            <a:r>
              <a:rPr lang="en-US" sz="1200" dirty="0">
                <a:solidFill>
                  <a:schemeClr val="tx1">
                    <a:lumMod val="50000"/>
                    <a:lumOff val="50000"/>
                  </a:schemeClr>
                </a:solidFill>
              </a:rPr>
              <a:t>Served as Technical Program Manager, leading DevOps initiatives and implementing best practices for Continuous Integration and Continuous Delivery in AWS Cloud architecture. Developed and deployed Power BI dashboards to extract and showcase Atlassian Jira data for informed leadership decisions.</a:t>
            </a:r>
          </a:p>
          <a:p>
            <a:pPr marL="171450" indent="-171450">
              <a:buFont typeface="Arial" panose="020B0604020202020204" pitchFamily="34" charset="0"/>
              <a:buChar char="•"/>
            </a:pPr>
            <a:endParaRPr lang="en-US" sz="1200" dirty="0">
              <a:solidFill>
                <a:schemeClr val="tx1">
                  <a:lumMod val="50000"/>
                  <a:lumOff val="50000"/>
                </a:schemeClr>
              </a:solidFill>
            </a:endParaRPr>
          </a:p>
          <a:p>
            <a:r>
              <a:rPr lang="en-US" sz="1200" i="0" dirty="0">
                <a:solidFill>
                  <a:schemeClr val="tx2"/>
                </a:solidFill>
                <a:latin typeface="+mj-lt"/>
              </a:rPr>
              <a:t>Platform Re Engineering | Financial</a:t>
            </a:r>
          </a:p>
          <a:p>
            <a:pPr marL="171450" indent="-171450">
              <a:buFont typeface="Arial" panose="020B0604020202020204" pitchFamily="34" charset="0"/>
              <a:buChar char="•"/>
            </a:pPr>
            <a:r>
              <a:rPr lang="en-US" sz="1200" dirty="0">
                <a:solidFill>
                  <a:schemeClr val="tx1">
                    <a:lumMod val="50000"/>
                    <a:lumOff val="50000"/>
                  </a:schemeClr>
                </a:solidFill>
              </a:rPr>
              <a:t>Led the implementation of the company's new core platform, coordinating nine SCRUM teams and Product Owners. Administered Atlassian Jira, enhancing dashboards with MS Power BI for improved project visibility and decision-making.</a:t>
            </a:r>
            <a:endParaRPr lang="en-US" sz="1200" i="0" dirty="0">
              <a:solidFill>
                <a:schemeClr val="tx1">
                  <a:lumMod val="50000"/>
                  <a:lumOff val="50000"/>
                </a:schemeClr>
              </a:solidFill>
            </a:endParaRPr>
          </a:p>
          <a:p>
            <a:endParaRPr lang="en-US" sz="1200" i="0" dirty="0">
              <a:solidFill>
                <a:schemeClr val="tx2"/>
              </a:solidFill>
              <a:latin typeface="+mj-lt"/>
            </a:endParaRPr>
          </a:p>
          <a:p>
            <a:r>
              <a:rPr lang="en-US" sz="1200" i="0" dirty="0">
                <a:solidFill>
                  <a:schemeClr val="tx2"/>
                </a:solidFill>
                <a:latin typeface="+mj-lt"/>
              </a:rPr>
              <a:t>Salesforce Implementation | IT Human Capital Platform</a:t>
            </a:r>
          </a:p>
          <a:p>
            <a:pPr marL="171450" indent="-171450">
              <a:buFont typeface="Arial" panose="020B0604020202020204" pitchFamily="34" charset="0"/>
              <a:buChar char="•"/>
            </a:pPr>
            <a:r>
              <a:rPr lang="en-US" sz="1200" dirty="0">
                <a:solidFill>
                  <a:schemeClr val="tx1">
                    <a:lumMod val="50000"/>
                    <a:lumOff val="50000"/>
                  </a:schemeClr>
                </a:solidFill>
              </a:rPr>
              <a:t>Functioned as a Solution Owner / Program Manager, utilizing Agile expertise to enhance the performance of the Customer Services area using Salesforce. Managed a team of 21 professionals, including Salesforce experts, analysts, developers, and testers. </a:t>
            </a:r>
          </a:p>
          <a:p>
            <a:pPr marL="171450" indent="-171450">
              <a:buFont typeface="Arial" panose="020B0604020202020204" pitchFamily="34" charset="0"/>
              <a:buChar char="•"/>
            </a:pPr>
            <a:endParaRPr lang="en-US" sz="1200" dirty="0">
              <a:solidFill>
                <a:schemeClr val="tx1">
                  <a:lumMod val="50000"/>
                  <a:lumOff val="50000"/>
                </a:schemeClr>
              </a:solidFill>
            </a:endParaRPr>
          </a:p>
          <a:p>
            <a:r>
              <a:rPr lang="en-US" sz="1200" i="0" dirty="0">
                <a:solidFill>
                  <a:schemeClr val="tx2"/>
                </a:solidFill>
                <a:latin typeface="+mj-lt"/>
              </a:rPr>
              <a:t>Business Intelligence &amp; Security Portfolio | Healthcare</a:t>
            </a:r>
          </a:p>
          <a:p>
            <a:pPr marL="171450" indent="-171450">
              <a:buFont typeface="Arial" panose="020B0604020202020204" pitchFamily="34" charset="0"/>
              <a:buChar char="•"/>
            </a:pPr>
            <a:r>
              <a:rPr lang="en-US" sz="1200" dirty="0">
                <a:solidFill>
                  <a:schemeClr val="tx1">
                    <a:lumMod val="50000"/>
                    <a:lumOff val="50000"/>
                  </a:schemeClr>
                </a:solidFill>
              </a:rPr>
              <a:t> Program Manager, played a pivotal role in overseeing applications within the BI and Security portfolios. Key projects under Eduardo leadership included the successful migration of Oracle E-Business Suite Analytics, upgrading the Teradata Database from version 15.x to 16.x, and implementing Denodo Data Virtualization to version 7x. Additionally, Eduardo served as the manager for support teams, directing operations for tools such as Informatica, Spotfire, Tableau, OBIEE, Denodo, Dell Boomi, MicroStrategy, Oracle Fusion, Hyperion, and </a:t>
            </a:r>
            <a:r>
              <a:rPr lang="en-US" sz="1200" dirty="0" err="1">
                <a:solidFill>
                  <a:schemeClr val="tx1">
                    <a:lumMod val="50000"/>
                    <a:lumOff val="50000"/>
                  </a:schemeClr>
                </a:solidFill>
              </a:rPr>
              <a:t>Alterix</a:t>
            </a:r>
            <a:r>
              <a:rPr lang="en-US" sz="1200" dirty="0">
                <a:solidFill>
                  <a:schemeClr val="tx1">
                    <a:lumMod val="50000"/>
                    <a:lumOff val="50000"/>
                  </a:schemeClr>
                </a:solidFill>
              </a:rPr>
              <a:t>. </a:t>
            </a:r>
            <a:endParaRPr lang="en-US" sz="12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4470400" y="157077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
        <p:nvSpPr>
          <p:cNvPr id="5" name="TextBox 4">
            <a:extLst>
              <a:ext uri="{FF2B5EF4-FFF2-40B4-BE49-F238E27FC236}">
                <a16:creationId xmlns:a16="http://schemas.microsoft.com/office/drawing/2014/main" id="{BF1AA82F-ED2D-BAE4-32A0-DD6D97271952}"/>
              </a:ext>
            </a:extLst>
          </p:cNvPr>
          <p:cNvSpPr txBox="1"/>
          <p:nvPr/>
        </p:nvSpPr>
        <p:spPr>
          <a:xfrm>
            <a:off x="5827143" y="408201"/>
            <a:ext cx="2135200" cy="750674"/>
          </a:xfrm>
          <a:prstGeom prst="rect">
            <a:avLst/>
          </a:prstGeom>
          <a:noFill/>
        </p:spPr>
        <p:txBody>
          <a:bodyPr wrap="square" lIns="0" tIns="0" rIns="0" bIns="0" rtlCol="0" anchor="ctr">
            <a:noAutofit/>
          </a:bodyPr>
          <a:lstStyle/>
          <a:p>
            <a:r>
              <a:rPr lang="en-US" sz="1200" i="0" dirty="0">
                <a:latin typeface="+mj-lt"/>
              </a:rPr>
              <a:t>Email</a:t>
            </a:r>
          </a:p>
          <a:p>
            <a:r>
              <a:rPr lang="en-US" sz="1200" dirty="0" err="1"/>
              <a:t>Eduardo.nava</a:t>
            </a:r>
            <a:r>
              <a:rPr lang="en-US" sz="1200" b="0" i="0" kern="1200" dirty="0" err="1">
                <a:solidFill>
                  <a:schemeClr val="tx1"/>
                </a:solidFill>
              </a:rPr>
              <a:t>@thebridge.com</a:t>
            </a:r>
            <a:endParaRPr lang="en-US" sz="1200" b="0" i="0" kern="1200" dirty="0">
              <a:solidFill>
                <a:schemeClr val="tx1"/>
              </a:solidFill>
            </a:endParaRPr>
          </a:p>
        </p:txBody>
      </p:sp>
      <p:sp>
        <p:nvSpPr>
          <p:cNvPr id="6" name="TextBox 5">
            <a:extLst>
              <a:ext uri="{FF2B5EF4-FFF2-40B4-BE49-F238E27FC236}">
                <a16:creationId xmlns:a16="http://schemas.microsoft.com/office/drawing/2014/main" id="{57793F38-3EA5-E27A-341E-088FA9098FA0}"/>
              </a:ext>
            </a:extLst>
          </p:cNvPr>
          <p:cNvSpPr txBox="1"/>
          <p:nvPr/>
        </p:nvSpPr>
        <p:spPr>
          <a:xfrm>
            <a:off x="8812765" y="414893"/>
            <a:ext cx="1301644" cy="743982"/>
          </a:xfrm>
          <a:prstGeom prst="rect">
            <a:avLst/>
          </a:prstGeom>
          <a:noFill/>
        </p:spPr>
        <p:txBody>
          <a:bodyPr wrap="square" lIns="0" tIns="0" rIns="0" bIns="0" rtlCol="0" anchor="ctr">
            <a:noAutofit/>
          </a:bodyPr>
          <a:lstStyle/>
          <a:p>
            <a:r>
              <a:rPr lang="en-US" sz="1200" i="0" dirty="0">
                <a:latin typeface="+mj-lt"/>
              </a:rPr>
              <a:t>Mobile</a:t>
            </a:r>
            <a:r>
              <a:rPr lang="en-US" sz="1200" i="0" dirty="0"/>
              <a:t> </a:t>
            </a:r>
          </a:p>
          <a:p>
            <a:r>
              <a:rPr lang="en-US" sz="1200" b="0" i="0" dirty="0"/>
              <a:t>(</a:t>
            </a:r>
            <a:r>
              <a:rPr lang="en-US" sz="1200" dirty="0"/>
              <a:t>408</a:t>
            </a:r>
            <a:r>
              <a:rPr lang="en-US" sz="1200" b="0" i="0" dirty="0"/>
              <a:t>) 373-3606</a:t>
            </a:r>
          </a:p>
        </p:txBody>
      </p:sp>
      <p:sp>
        <p:nvSpPr>
          <p:cNvPr id="7" name="TextBox 6">
            <a:extLst>
              <a:ext uri="{FF2B5EF4-FFF2-40B4-BE49-F238E27FC236}">
                <a16:creationId xmlns:a16="http://schemas.microsoft.com/office/drawing/2014/main" id="{2F1FACB2-FAFD-7CDF-9AF4-5D6662DDA1AD}"/>
              </a:ext>
            </a:extLst>
          </p:cNvPr>
          <p:cNvSpPr txBox="1"/>
          <p:nvPr/>
        </p:nvSpPr>
        <p:spPr>
          <a:xfrm>
            <a:off x="10491788" y="407236"/>
            <a:ext cx="1350167" cy="743982"/>
          </a:xfrm>
          <a:prstGeom prst="rect">
            <a:avLst/>
          </a:prstGeom>
          <a:noFill/>
        </p:spPr>
        <p:txBody>
          <a:bodyPr wrap="square" lIns="0" tIns="0" rIns="0" bIns="0" rtlCol="0" anchor="ctr">
            <a:noAutofit/>
          </a:bodyPr>
          <a:lstStyle/>
          <a:p>
            <a:r>
              <a:rPr lang="en-US" sz="1200" dirty="0">
                <a:latin typeface="+mj-lt"/>
              </a:rPr>
              <a:t>Location</a:t>
            </a:r>
          </a:p>
          <a:p>
            <a:r>
              <a:rPr lang="en-US" sz="1200" dirty="0"/>
              <a:t>Austin</a:t>
            </a:r>
            <a:r>
              <a:rPr lang="en-US" sz="1200" b="0" i="0" dirty="0"/>
              <a:t>, Texas</a:t>
            </a:r>
            <a:endParaRPr lang="en-US" sz="1200" b="0" i="0" dirty="0">
              <a:latin typeface="Avenir Book" panose="02000503020000020003" pitchFamily="2" charset="0"/>
            </a:endParaRPr>
          </a:p>
        </p:txBody>
      </p:sp>
      <p:graphicFrame>
        <p:nvGraphicFramePr>
          <p:cNvPr id="3" name="Table 2">
            <a:extLst>
              <a:ext uri="{FF2B5EF4-FFF2-40B4-BE49-F238E27FC236}">
                <a16:creationId xmlns:a16="http://schemas.microsoft.com/office/drawing/2014/main" id="{EA4BE2DC-9F31-AC9F-CB8D-68466A3ED847}"/>
              </a:ext>
            </a:extLst>
          </p:cNvPr>
          <p:cNvGraphicFramePr>
            <a:graphicFrameLocks noGrp="1"/>
          </p:cNvGraphicFramePr>
          <p:nvPr>
            <p:extLst>
              <p:ext uri="{D42A27DB-BD31-4B8C-83A1-F6EECF244321}">
                <p14:modId xmlns:p14="http://schemas.microsoft.com/office/powerpoint/2010/main" val="651578222"/>
              </p:ext>
            </p:extLst>
          </p:nvPr>
        </p:nvGraphicFramePr>
        <p:xfrm>
          <a:off x="1078657" y="3636645"/>
          <a:ext cx="2164523" cy="2971800"/>
        </p:xfrm>
        <a:graphic>
          <a:graphicData uri="http://schemas.openxmlformats.org/drawingml/2006/table">
            <a:tbl>
              <a:tblPr firstRow="1" bandRow="1">
                <a:tableStyleId>{2D5ABB26-0587-4C30-8999-92F81FD0307C}</a:tableStyleId>
              </a:tblPr>
              <a:tblGrid>
                <a:gridCol w="2164523">
                  <a:extLst>
                    <a:ext uri="{9D8B030D-6E8A-4147-A177-3AD203B41FA5}">
                      <a16:colId xmlns:a16="http://schemas.microsoft.com/office/drawing/2014/main" val="1567356947"/>
                    </a:ext>
                  </a:extLst>
                </a:gridCol>
              </a:tblGrid>
              <a:tr h="230698">
                <a:tc>
                  <a:txBody>
                    <a:bodyPr/>
                    <a:lstStyle/>
                    <a:p>
                      <a:pPr marL="171450" lvl="0" indent="-171450">
                        <a:buFont typeface="Arial" panose="020B0604020202020204" pitchFamily="34" charset="0"/>
                        <a:buChar char="•"/>
                      </a:pPr>
                      <a:r>
                        <a:rPr lang="en-US" sz="1050" i="0" kern="1200" dirty="0" err="1">
                          <a:solidFill>
                            <a:schemeClr val="tx1">
                              <a:lumMod val="50000"/>
                              <a:lumOff val="50000"/>
                            </a:schemeClr>
                          </a:solidFill>
                          <a:latin typeface="+mn-lt"/>
                          <a:ea typeface="+mn-ea"/>
                          <a:cs typeface="+mn-cs"/>
                        </a:rPr>
                        <a:t>SAFe</a:t>
                      </a:r>
                      <a:r>
                        <a:rPr lang="en-US" sz="1050" i="0" kern="1200" dirty="0">
                          <a:solidFill>
                            <a:schemeClr val="tx1">
                              <a:lumMod val="50000"/>
                              <a:lumOff val="50000"/>
                            </a:schemeClr>
                          </a:solidFill>
                          <a:latin typeface="+mn-lt"/>
                          <a:ea typeface="+mn-ea"/>
                          <a:cs typeface="+mn-cs"/>
                        </a:rPr>
                        <a:t> 5 Agilist</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Atlassian badge for Jira Cloud</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Scrum Master by </a:t>
                      </a:r>
                      <a:r>
                        <a:rPr lang="en-US" sz="1050" i="0" kern="1200" dirty="0" err="1">
                          <a:solidFill>
                            <a:schemeClr val="tx1">
                              <a:lumMod val="50000"/>
                              <a:lumOff val="50000"/>
                            </a:schemeClr>
                          </a:solidFill>
                          <a:latin typeface="+mn-lt"/>
                          <a:ea typeface="+mn-ea"/>
                          <a:cs typeface="+mn-cs"/>
                        </a:rPr>
                        <a:t>Scrum.Org</a:t>
                      </a:r>
                      <a:endParaRPr lang="en-US" sz="1050" i="0" kern="1200" dirty="0">
                        <a:solidFill>
                          <a:schemeClr val="tx1">
                            <a:lumMod val="50000"/>
                            <a:lumOff val="50000"/>
                          </a:schemeClr>
                        </a:solidFill>
                        <a:latin typeface="+mn-lt"/>
                        <a:ea typeface="+mn-ea"/>
                        <a:cs typeface="+mn-cs"/>
                      </a:endParaRP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SIX SIGMA -Green Belt Certified</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ITIL Foundations </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Project Management Professional (PMP) </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AWS Solution Architect</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Microsoft Dynamics CRM </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Microsoft Business Solution Specialist</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Microsoft Certified Database Administrator</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Microsoft Certified Solution Developer</a:t>
                      </a:r>
                    </a:p>
                    <a:p>
                      <a:pPr marL="171450" lvl="0" indent="-171450">
                        <a:buFont typeface="Arial" panose="020B0604020202020204" pitchFamily="34" charset="0"/>
                        <a:buChar char="•"/>
                      </a:pPr>
                      <a:r>
                        <a:rPr lang="en-US" sz="1050" i="0" kern="1200" dirty="0">
                          <a:solidFill>
                            <a:schemeClr val="tx1">
                              <a:lumMod val="50000"/>
                              <a:lumOff val="50000"/>
                            </a:schemeClr>
                          </a:solidFill>
                          <a:latin typeface="+mn-lt"/>
                          <a:ea typeface="+mn-ea"/>
                          <a:cs typeface="+mn-cs"/>
                        </a:rPr>
                        <a:t>MS Power BI</a:t>
                      </a:r>
                    </a:p>
                  </a:txBody>
                  <a:tcPr/>
                </a:tc>
                <a:extLst>
                  <a:ext uri="{0D108BD9-81ED-4DB2-BD59-A6C34878D82A}">
                    <a16:rowId xmlns:a16="http://schemas.microsoft.com/office/drawing/2014/main" val="1987731961"/>
                  </a:ext>
                </a:extLst>
              </a:tr>
            </a:tbl>
          </a:graphicData>
        </a:graphic>
      </p:graphicFrame>
    </p:spTree>
    <p:extLst>
      <p:ext uri="{BB962C8B-B14F-4D97-AF65-F5344CB8AC3E}">
        <p14:creationId xmlns:p14="http://schemas.microsoft.com/office/powerpoint/2010/main" val="802861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6">
            <a:extLst>
              <a:ext uri="{FF2B5EF4-FFF2-40B4-BE49-F238E27FC236}">
                <a16:creationId xmlns:a16="http://schemas.microsoft.com/office/drawing/2014/main" id="{79776AE2-CE5F-9BB6-9B1B-A868C9D92EDF}"/>
              </a:ext>
            </a:extLst>
          </p:cNvPr>
          <p:cNvGraphicFramePr/>
          <p:nvPr/>
        </p:nvGraphicFramePr>
        <p:xfrm>
          <a:off x="3084511" y="821547"/>
          <a:ext cx="6022978" cy="5214906"/>
        </p:xfrm>
        <a:graphic>
          <a:graphicData uri="http://schemas.openxmlformats.org/drawingml/2006/table">
            <a:tbl>
              <a:tblPr firstRow="1" bandRow="1">
                <a:tableStyleId>{5C22544A-7EE6-4342-B048-85BDC9FD1C3A}</a:tableStyleId>
              </a:tblPr>
              <a:tblGrid>
                <a:gridCol w="2018488">
                  <a:extLst>
                    <a:ext uri="{9D8B030D-6E8A-4147-A177-3AD203B41FA5}">
                      <a16:colId xmlns:a16="http://schemas.microsoft.com/office/drawing/2014/main" val="1202454059"/>
                    </a:ext>
                  </a:extLst>
                </a:gridCol>
                <a:gridCol w="2002245">
                  <a:extLst>
                    <a:ext uri="{9D8B030D-6E8A-4147-A177-3AD203B41FA5}">
                      <a16:colId xmlns:a16="http://schemas.microsoft.com/office/drawing/2014/main" val="1133278051"/>
                    </a:ext>
                  </a:extLst>
                </a:gridCol>
                <a:gridCol w="2002245">
                  <a:extLst>
                    <a:ext uri="{9D8B030D-6E8A-4147-A177-3AD203B41FA5}">
                      <a16:colId xmlns:a16="http://schemas.microsoft.com/office/drawing/2014/main" val="3839731111"/>
                    </a:ext>
                  </a:extLst>
                </a:gridCol>
              </a:tblGrid>
              <a:tr h="449231">
                <a:tc>
                  <a:txBody>
                    <a:bodyPr/>
                    <a:lstStyle/>
                    <a:p>
                      <a:endParaRPr lang="en-US" sz="1100" b="0" dirty="0">
                        <a:solidFill>
                          <a:schemeClr val="bg1">
                            <a:lumMod val="85000"/>
                          </a:schemeClr>
                        </a:solidFill>
                        <a:latin typeface="+mn-lt"/>
                      </a:endParaRPr>
                    </a:p>
                  </a:txBody>
                  <a:tcPr marL="137160" marR="137160" marT="137160" marB="1371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US" sz="1100" b="0" dirty="0">
                          <a:solidFill>
                            <a:schemeClr val="bg1">
                              <a:lumMod val="85000"/>
                            </a:schemeClr>
                          </a:solidFill>
                          <a:latin typeface="+mn-lt"/>
                        </a:rPr>
                        <a:t>USE OVER DARK BACKGROUND</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US" sz="1100" b="0" dirty="0">
                          <a:solidFill>
                            <a:schemeClr val="bg1">
                              <a:lumMod val="85000"/>
                            </a:schemeClr>
                          </a:solidFill>
                          <a:latin typeface="+mn-lt"/>
                        </a:rPr>
                        <a:t>USE OVER LIGHT BACKGROUND</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684713714"/>
                  </a:ext>
                </a:extLst>
              </a:tr>
              <a:tr h="953135">
                <a:tc>
                  <a:txBody>
                    <a:bodyPr/>
                    <a:lstStyle/>
                    <a:p>
                      <a:r>
                        <a:rPr lang="en-US" sz="1100" b="0" dirty="0">
                          <a:solidFill>
                            <a:schemeClr val="bg1"/>
                          </a:solidFill>
                          <a:latin typeface="+mn-lt"/>
                        </a:rPr>
                        <a:t>STRATEGY &amp; ADVISORY</a:t>
                      </a:r>
                    </a:p>
                  </a:txBody>
                  <a:tcPr marL="137160" marR="137160" marT="137160" marB="1371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78797006"/>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DATA &amp; AI</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01702646"/>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EXPERIENCES</a:t>
                      </a:r>
                      <a:endParaRPr lang="en-US" sz="1100" b="0" dirty="0">
                        <a:solidFill>
                          <a:schemeClr val="bg1"/>
                        </a:solidFill>
                        <a:latin typeface="+mn-lt"/>
                      </a:endParaRP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955685"/>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CLOUD &amp; PRODUCT</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332683"/>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ACCELERATION</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39583427"/>
                  </a:ext>
                </a:extLst>
              </a:tr>
            </a:tbl>
          </a:graphicData>
        </a:graphic>
      </p:graphicFrame>
      <p:pic>
        <p:nvPicPr>
          <p:cNvPr id="6" name="Picture 5" descr="A purple and white lines in a circle&#10;&#10;Description automatically generated">
            <a:extLst>
              <a:ext uri="{FF2B5EF4-FFF2-40B4-BE49-F238E27FC236}">
                <a16:creationId xmlns:a16="http://schemas.microsoft.com/office/drawing/2014/main" id="{9C5CD362-36A3-EACE-3CA3-B94356C2A774}"/>
              </a:ext>
            </a:extLst>
          </p:cNvPr>
          <p:cNvPicPr>
            <a:picLocks noChangeAspect="1"/>
          </p:cNvPicPr>
          <p:nvPr/>
        </p:nvPicPr>
        <p:blipFill>
          <a:blip r:embed="rId2"/>
          <a:stretch>
            <a:fillRect/>
          </a:stretch>
        </p:blipFill>
        <p:spPr>
          <a:xfrm>
            <a:off x="5798495" y="5258628"/>
            <a:ext cx="595010" cy="595010"/>
          </a:xfrm>
          <a:prstGeom prst="rect">
            <a:avLst/>
          </a:prstGeom>
        </p:spPr>
      </p:pic>
      <p:pic>
        <p:nvPicPr>
          <p:cNvPr id="7" name="Picture 6" descr="A logo of a company&#10;&#10;Description automatically generated with medium confidence">
            <a:extLst>
              <a:ext uri="{FF2B5EF4-FFF2-40B4-BE49-F238E27FC236}">
                <a16:creationId xmlns:a16="http://schemas.microsoft.com/office/drawing/2014/main" id="{85CB238A-0158-F894-C412-415B133F6CCE}"/>
              </a:ext>
            </a:extLst>
          </p:cNvPr>
          <p:cNvPicPr>
            <a:picLocks noChangeAspect="1"/>
          </p:cNvPicPr>
          <p:nvPr/>
        </p:nvPicPr>
        <p:blipFill>
          <a:blip r:embed="rId3"/>
          <a:stretch>
            <a:fillRect/>
          </a:stretch>
        </p:blipFill>
        <p:spPr>
          <a:xfrm>
            <a:off x="5798495" y="4302086"/>
            <a:ext cx="595010" cy="595010"/>
          </a:xfrm>
          <a:prstGeom prst="rect">
            <a:avLst/>
          </a:prstGeom>
        </p:spPr>
      </p:pic>
      <p:pic>
        <p:nvPicPr>
          <p:cNvPr id="8" name="Picture 7" descr="A blue hexagons with white dots&#10;&#10;Description automatically generated">
            <a:extLst>
              <a:ext uri="{FF2B5EF4-FFF2-40B4-BE49-F238E27FC236}">
                <a16:creationId xmlns:a16="http://schemas.microsoft.com/office/drawing/2014/main" id="{C99E33EE-3E8B-F1AD-3DC4-A736133E6EFB}"/>
              </a:ext>
            </a:extLst>
          </p:cNvPr>
          <p:cNvPicPr>
            <a:picLocks noChangeAspect="1"/>
          </p:cNvPicPr>
          <p:nvPr/>
        </p:nvPicPr>
        <p:blipFill>
          <a:blip r:embed="rId4"/>
          <a:stretch>
            <a:fillRect/>
          </a:stretch>
        </p:blipFill>
        <p:spPr>
          <a:xfrm>
            <a:off x="5798495" y="2389004"/>
            <a:ext cx="595010" cy="595010"/>
          </a:xfrm>
          <a:prstGeom prst="rect">
            <a:avLst/>
          </a:prstGeom>
        </p:spPr>
      </p:pic>
      <p:pic>
        <p:nvPicPr>
          <p:cNvPr id="9" name="Picture 8" descr="A green eye with a white circle and a white circle&#10;&#10;Description automatically generated">
            <a:extLst>
              <a:ext uri="{FF2B5EF4-FFF2-40B4-BE49-F238E27FC236}">
                <a16:creationId xmlns:a16="http://schemas.microsoft.com/office/drawing/2014/main" id="{D18874FF-45F8-50EE-55FA-B5F49B229FEE}"/>
              </a:ext>
            </a:extLst>
          </p:cNvPr>
          <p:cNvPicPr>
            <a:picLocks noChangeAspect="1"/>
          </p:cNvPicPr>
          <p:nvPr/>
        </p:nvPicPr>
        <p:blipFill>
          <a:blip r:embed="rId5"/>
          <a:stretch>
            <a:fillRect/>
          </a:stretch>
        </p:blipFill>
        <p:spPr>
          <a:xfrm>
            <a:off x="5798495" y="3345545"/>
            <a:ext cx="595010" cy="595010"/>
          </a:xfrm>
          <a:prstGeom prst="rect">
            <a:avLst/>
          </a:prstGeom>
        </p:spPr>
      </p:pic>
      <p:pic>
        <p:nvPicPr>
          <p:cNvPr id="10" name="Picture 9" descr="A red lines and white dots&#10;&#10;Description automatically generated">
            <a:extLst>
              <a:ext uri="{FF2B5EF4-FFF2-40B4-BE49-F238E27FC236}">
                <a16:creationId xmlns:a16="http://schemas.microsoft.com/office/drawing/2014/main" id="{50DF23D5-CE63-05B0-E635-779F8F36892B}"/>
              </a:ext>
            </a:extLst>
          </p:cNvPr>
          <p:cNvPicPr>
            <a:picLocks noChangeAspect="1"/>
          </p:cNvPicPr>
          <p:nvPr/>
        </p:nvPicPr>
        <p:blipFill>
          <a:blip r:embed="rId6"/>
          <a:stretch>
            <a:fillRect/>
          </a:stretch>
        </p:blipFill>
        <p:spPr>
          <a:xfrm>
            <a:off x="5798495" y="1432463"/>
            <a:ext cx="595010" cy="595010"/>
          </a:xfrm>
          <a:prstGeom prst="rect">
            <a:avLst/>
          </a:prstGeom>
        </p:spPr>
      </p:pic>
      <p:pic>
        <p:nvPicPr>
          <p:cNvPr id="12" name="Picture 11" descr="A purple circle with white dots and lines&#10;&#10;Description automatically generated">
            <a:extLst>
              <a:ext uri="{FF2B5EF4-FFF2-40B4-BE49-F238E27FC236}">
                <a16:creationId xmlns:a16="http://schemas.microsoft.com/office/drawing/2014/main" id="{EEFBBA0F-CAA2-FE6C-C7F7-A1D3A743B450}"/>
              </a:ext>
            </a:extLst>
          </p:cNvPr>
          <p:cNvPicPr>
            <a:picLocks noChangeAspect="1"/>
          </p:cNvPicPr>
          <p:nvPr/>
        </p:nvPicPr>
        <p:blipFill>
          <a:blip r:embed="rId7"/>
          <a:stretch>
            <a:fillRect/>
          </a:stretch>
        </p:blipFill>
        <p:spPr>
          <a:xfrm>
            <a:off x="7795749" y="5232962"/>
            <a:ext cx="676508" cy="676508"/>
          </a:xfrm>
          <a:prstGeom prst="rect">
            <a:avLst/>
          </a:prstGeom>
        </p:spPr>
      </p:pic>
      <p:pic>
        <p:nvPicPr>
          <p:cNvPr id="14" name="Picture 13" descr="A blue hexagon with white lines and dots&#10;&#10;Description automatically generated">
            <a:extLst>
              <a:ext uri="{FF2B5EF4-FFF2-40B4-BE49-F238E27FC236}">
                <a16:creationId xmlns:a16="http://schemas.microsoft.com/office/drawing/2014/main" id="{E8F92D6F-85CF-A88A-EB38-4A7DA58F4D12}"/>
              </a:ext>
            </a:extLst>
          </p:cNvPr>
          <p:cNvPicPr>
            <a:picLocks noChangeAspect="1"/>
          </p:cNvPicPr>
          <p:nvPr/>
        </p:nvPicPr>
        <p:blipFill>
          <a:blip r:embed="rId8"/>
          <a:stretch>
            <a:fillRect/>
          </a:stretch>
        </p:blipFill>
        <p:spPr>
          <a:xfrm>
            <a:off x="7795749" y="4273864"/>
            <a:ext cx="676508" cy="676508"/>
          </a:xfrm>
          <a:prstGeom prst="rect">
            <a:avLst/>
          </a:prstGeom>
        </p:spPr>
      </p:pic>
      <p:pic>
        <p:nvPicPr>
          <p:cNvPr id="15" name="Picture 14" descr="A logo of a hexagon&#10;&#10;Description automatically generated">
            <a:extLst>
              <a:ext uri="{FF2B5EF4-FFF2-40B4-BE49-F238E27FC236}">
                <a16:creationId xmlns:a16="http://schemas.microsoft.com/office/drawing/2014/main" id="{751D62EC-F44C-01FB-EA27-637DDCAC20C6}"/>
              </a:ext>
            </a:extLst>
          </p:cNvPr>
          <p:cNvPicPr>
            <a:picLocks noChangeAspect="1"/>
          </p:cNvPicPr>
          <p:nvPr/>
        </p:nvPicPr>
        <p:blipFill>
          <a:blip r:embed="rId9"/>
          <a:stretch>
            <a:fillRect/>
          </a:stretch>
        </p:blipFill>
        <p:spPr>
          <a:xfrm>
            <a:off x="7795749" y="2355668"/>
            <a:ext cx="676508" cy="676508"/>
          </a:xfrm>
          <a:prstGeom prst="rect">
            <a:avLst/>
          </a:prstGeom>
        </p:spPr>
      </p:pic>
      <p:pic>
        <p:nvPicPr>
          <p:cNvPr id="17" name="Picture 16" descr="A green circle with a white eye and a white circle with a black background&#10;&#10;Description automatically generated">
            <a:extLst>
              <a:ext uri="{FF2B5EF4-FFF2-40B4-BE49-F238E27FC236}">
                <a16:creationId xmlns:a16="http://schemas.microsoft.com/office/drawing/2014/main" id="{385721F2-E35D-CB05-5FFF-02CBCECD9A2E}"/>
              </a:ext>
            </a:extLst>
          </p:cNvPr>
          <p:cNvPicPr>
            <a:picLocks noChangeAspect="1"/>
          </p:cNvPicPr>
          <p:nvPr/>
        </p:nvPicPr>
        <p:blipFill>
          <a:blip r:embed="rId10"/>
          <a:stretch>
            <a:fillRect/>
          </a:stretch>
        </p:blipFill>
        <p:spPr>
          <a:xfrm>
            <a:off x="7795748" y="3314766"/>
            <a:ext cx="676508" cy="676508"/>
          </a:xfrm>
          <a:prstGeom prst="rect">
            <a:avLst/>
          </a:prstGeom>
        </p:spPr>
      </p:pic>
      <p:pic>
        <p:nvPicPr>
          <p:cNvPr id="18" name="Picture 17" descr="A red circle with white dots and lines&#10;&#10;Description automatically generated">
            <a:extLst>
              <a:ext uri="{FF2B5EF4-FFF2-40B4-BE49-F238E27FC236}">
                <a16:creationId xmlns:a16="http://schemas.microsoft.com/office/drawing/2014/main" id="{733CF387-32CF-7761-6869-A78D98330D66}"/>
              </a:ext>
            </a:extLst>
          </p:cNvPr>
          <p:cNvPicPr>
            <a:picLocks noChangeAspect="1"/>
          </p:cNvPicPr>
          <p:nvPr/>
        </p:nvPicPr>
        <p:blipFill>
          <a:blip r:embed="rId11"/>
          <a:stretch>
            <a:fillRect/>
          </a:stretch>
        </p:blipFill>
        <p:spPr>
          <a:xfrm>
            <a:off x="7795749" y="1396570"/>
            <a:ext cx="676508" cy="676508"/>
          </a:xfrm>
          <a:prstGeom prst="rect">
            <a:avLst/>
          </a:prstGeom>
        </p:spPr>
      </p:pic>
    </p:spTree>
    <p:extLst>
      <p:ext uri="{BB962C8B-B14F-4D97-AF65-F5344CB8AC3E}">
        <p14:creationId xmlns:p14="http://schemas.microsoft.com/office/powerpoint/2010/main" val="880722672"/>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6522676-9d5d-4c93-bc87-501c8cb86033" xsi:nil="true"/>
    <lcf76f155ced4ddcb4097134ff3c332f xmlns="bb4d6d32-6586-43b9-b010-b256dfc70333">
      <Terms xmlns="http://schemas.microsoft.com/office/infopath/2007/PartnerControls"/>
    </lcf76f155ced4ddcb4097134ff3c332f>
    <Owner xmlns="bb4d6d32-6586-43b9-b010-b256dfc70333">
      <UserInfo>
        <DisplayName/>
        <AccountId xsi:nil="true"/>
        <AccountType/>
      </UserInfo>
    </Owner>
    <Capability xmlns="bb4d6d32-6586-43b9-b010-b256dfc70333" xsi:nil="true"/>
    <SharedWithUsers xmlns="a6522676-9d5d-4c93-bc87-501c8cb86033">
      <UserInfo>
        <DisplayName>Mike Moore</DisplayName>
        <AccountId>85</AccountId>
        <AccountType/>
      </UserInfo>
      <UserInfo>
        <DisplayName>Amanda Kraft</DisplayName>
        <AccountId>63</AccountId>
        <AccountType/>
      </UserInfo>
      <UserInfo>
        <DisplayName>Matt Hawkes</DisplayName>
        <AccountId>16</AccountId>
        <AccountType/>
      </UserInfo>
      <UserInfo>
        <DisplayName>Lindsay Groves</DisplayName>
        <AccountId>12</AccountId>
        <AccountType/>
      </UserInfo>
      <UserInfo>
        <DisplayName>Jeff Burrow</DisplayName>
        <AccountId>116</AccountId>
        <AccountType/>
      </UserInfo>
    </SharedWithUsers>
    <Practice xmlns="bb4d6d32-6586-43b9-b010-b256dfc70333">Unknown</Practice>
  </documentManagement>
</p:properties>
</file>

<file path=customXml/itemProps1.xml><?xml version="1.0" encoding="utf-8"?>
<ds:datastoreItem xmlns:ds="http://schemas.openxmlformats.org/officeDocument/2006/customXml" ds:itemID="{5D7038F3-04D5-4EE6-9DB6-1DC8902A1EC7}"/>
</file>

<file path=customXml/itemProps2.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3.xml><?xml version="1.0" encoding="utf-8"?>
<ds:datastoreItem xmlns:ds="http://schemas.openxmlformats.org/officeDocument/2006/customXml" ds:itemID="{F76851C3-F873-4A96-B5BC-7136D9E58DCC}">
  <ds:schemaRefs>
    <ds:schemaRef ds:uri="a6522676-9d5d-4c93-bc87-501c8cb86033"/>
    <ds:schemaRef ds:uri="http://www.w3.org/XML/1998/namespace"/>
    <ds:schemaRef ds:uri="http://purl.org/dc/terms/"/>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bb4d6d32-6586-43b9-b010-b256dfc7033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24615</TotalTime>
  <Words>866</Words>
  <Application>Microsoft Macintosh PowerPoint</Application>
  <PresentationFormat>Widescreen</PresentationFormat>
  <Paragraphs>95</Paragraphs>
  <Slides>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Avenir Book</vt:lpstr>
      <vt:lpstr>Avenir Next LT Pro Demi</vt:lpstr>
      <vt:lpstr>Arial</vt:lpstr>
      <vt:lpstr>Avenir Black</vt:lpstr>
      <vt:lpstr>Avenir Next LT Pro</vt:lpstr>
      <vt:lpstr>Calibri</vt:lpstr>
      <vt:lpstr>Mercury Display</vt:lpstr>
      <vt:lpstr>The Bridge Theme - V01</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Eduardo Nava</cp:lastModifiedBy>
  <cp:revision>137</cp:revision>
  <dcterms:created xsi:type="dcterms:W3CDTF">2023-12-12T06:48:12Z</dcterms:created>
  <dcterms:modified xsi:type="dcterms:W3CDTF">2024-07-24T17:15:23Z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